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23" autoAdjust="0"/>
    <p:restoredTop sz="94660"/>
  </p:normalViewPr>
  <p:slideViewPr>
    <p:cSldViewPr snapToGrid="0">
      <p:cViewPr>
        <p:scale>
          <a:sx n="82" d="100"/>
          <a:sy n="82" d="100"/>
        </p:scale>
        <p:origin x="78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50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19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55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31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02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82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36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91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67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4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17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EB05-6CA0-4E99-AB22-14BC916BDB6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86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E4637A-39C8-4B13-B70B-9FF39C60642F}"/>
              </a:ext>
            </a:extLst>
          </p:cNvPr>
          <p:cNvSpPr txBox="1"/>
          <p:nvPr/>
        </p:nvSpPr>
        <p:spPr>
          <a:xfrm>
            <a:off x="158858" y="123385"/>
            <a:ext cx="6292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田子町の食材を活かして楽しくお土産作り！！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36526AD-3326-48C6-8C0D-B44CC10199B9}"/>
              </a:ext>
            </a:extLst>
          </p:cNvPr>
          <p:cNvSpPr txBox="1"/>
          <p:nvPr/>
        </p:nvSpPr>
        <p:spPr>
          <a:xfrm>
            <a:off x="44558" y="564666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5400" b="1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お土産作り勉強会</a:t>
            </a:r>
            <a:endParaRPr lang="ja-JP" altLang="ja-JP" sz="5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C1C183-49E7-42BE-8182-40B8AB1AEBCC}"/>
              </a:ext>
            </a:extLst>
          </p:cNvPr>
          <p:cNvSpPr txBox="1"/>
          <p:nvPr/>
        </p:nvSpPr>
        <p:spPr>
          <a:xfrm>
            <a:off x="-11972" y="1559415"/>
            <a:ext cx="6845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kern="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田子町には、にんにくやトマト、枝豆などといった夏秋野菜をはじめ、わらびやふきなど</a:t>
            </a:r>
          </a:p>
          <a:p>
            <a:r>
              <a:rPr lang="ja-JP" altLang="en-US" sz="1400" kern="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の山菜も多数あります。しかし、それを活用した加工品やお土産は一部の野菜を除き、ま</a:t>
            </a:r>
          </a:p>
          <a:p>
            <a:r>
              <a:rPr lang="ja-JP" altLang="en-US" sz="1400" kern="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だまだ少ない状況です。また、加工機器を利用する方を増やすために、裏ごし機の研修も兼ねて、かぼちゃの加工を行っていきます。</a:t>
            </a:r>
            <a:endParaRPr lang="en-US" altLang="ja-JP" sz="1400" kern="100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4221B6-0A35-4B94-9EA0-E5055122065D}"/>
              </a:ext>
            </a:extLst>
          </p:cNvPr>
          <p:cNvSpPr/>
          <p:nvPr/>
        </p:nvSpPr>
        <p:spPr>
          <a:xfrm>
            <a:off x="5690782" y="-26153"/>
            <a:ext cx="1154624" cy="4743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実習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776F72A-C311-41C9-A470-B79C38525966}"/>
              </a:ext>
            </a:extLst>
          </p:cNvPr>
          <p:cNvSpPr txBox="1"/>
          <p:nvPr/>
        </p:nvSpPr>
        <p:spPr>
          <a:xfrm>
            <a:off x="7064534" y="3313848"/>
            <a:ext cx="6664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日　時　</a:t>
            </a:r>
            <a:r>
              <a:rPr kumimoji="1" lang="ja-JP" altLang="en-US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５月２６日（金） １３：３０～１６：００</a:t>
            </a:r>
            <a:endParaRPr kumimoji="1" lang="ja-JP" altLang="en-US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05290CE-6AB3-47A3-9D7C-E8C5AA329EB7}"/>
              </a:ext>
            </a:extLst>
          </p:cNvPr>
          <p:cNvSpPr txBox="1"/>
          <p:nvPr/>
        </p:nvSpPr>
        <p:spPr>
          <a:xfrm>
            <a:off x="7064534" y="3985766"/>
            <a:ext cx="665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会　場　田子町中央公民館調理室　　　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407C506-6764-4AC0-BF2C-C1E8031BB6B5}"/>
              </a:ext>
            </a:extLst>
          </p:cNvPr>
          <p:cNvSpPr txBox="1"/>
          <p:nvPr/>
        </p:nvSpPr>
        <p:spPr>
          <a:xfrm>
            <a:off x="7072606" y="4827587"/>
            <a:ext cx="665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内　容　漬物製造許可について</a:t>
            </a:r>
            <a:endParaRPr kumimoji="1" lang="en-US" altLang="ja-JP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　　　山菜の長期保存について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9CFF9DF-CAE4-4A6C-8B63-10A8584EC007}"/>
              </a:ext>
            </a:extLst>
          </p:cNvPr>
          <p:cNvSpPr txBox="1"/>
          <p:nvPr/>
        </p:nvSpPr>
        <p:spPr>
          <a:xfrm>
            <a:off x="8787106" y="6304904"/>
            <a:ext cx="665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講　師　田子町６次産業相談員　山本　忠志　</a:t>
            </a:r>
            <a:r>
              <a:rPr kumimoji="1" lang="ja-JP" altLang="en-US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氏</a:t>
            </a:r>
            <a:endParaRPr kumimoji="1" lang="en-US" altLang="ja-JP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8B0B385-2E3C-4772-8A40-B6488EA3068B}"/>
              </a:ext>
            </a:extLst>
          </p:cNvPr>
          <p:cNvSpPr txBox="1"/>
          <p:nvPr/>
        </p:nvSpPr>
        <p:spPr>
          <a:xfrm>
            <a:off x="105848" y="6240491"/>
            <a:ext cx="6487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申込み方法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下記申込書</a:t>
            </a:r>
            <a:r>
              <a:rPr kumimoji="1" lang="ja-JP" altLang="en-US" sz="16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を、１０月３日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（金）までに役場商工振興課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6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次産業戦略推進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グループまで提出してください。　　問い合わせ先　０１７９－２３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-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０１５３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2402E101-F792-4B92-88CD-77469ADD5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7211" y="3303531"/>
            <a:ext cx="1650569" cy="1364470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DB9AFD7-F6AE-40C6-BABC-B67FB84B4C6A}"/>
              </a:ext>
            </a:extLst>
          </p:cNvPr>
          <p:cNvSpPr txBox="1"/>
          <p:nvPr/>
        </p:nvSpPr>
        <p:spPr>
          <a:xfrm>
            <a:off x="207827" y="7380444"/>
            <a:ext cx="6593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ーーーお土産作り勉強会（かぼちゃペースト）申込書ーーー</a:t>
            </a:r>
          </a:p>
        </p:txBody>
      </p:sp>
      <p:graphicFrame>
        <p:nvGraphicFramePr>
          <p:cNvPr id="21" name="表 21">
            <a:extLst>
              <a:ext uri="{FF2B5EF4-FFF2-40B4-BE49-F238E27FC236}">
                <a16:creationId xmlns:a16="http://schemas.microsoft.com/office/drawing/2014/main" id="{B101F629-0109-4935-8ED4-4E777BC0D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383592"/>
              </p:ext>
            </p:extLst>
          </p:nvPr>
        </p:nvGraphicFramePr>
        <p:xfrm>
          <a:off x="7585234" y="8712223"/>
          <a:ext cx="6495731" cy="452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474">
                  <a:extLst>
                    <a:ext uri="{9D8B030D-6E8A-4147-A177-3AD203B41FA5}">
                      <a16:colId xmlns:a16="http://schemas.microsoft.com/office/drawing/2014/main" val="177864515"/>
                    </a:ext>
                  </a:extLst>
                </a:gridCol>
                <a:gridCol w="2397391">
                  <a:extLst>
                    <a:ext uri="{9D8B030D-6E8A-4147-A177-3AD203B41FA5}">
                      <a16:colId xmlns:a16="http://schemas.microsoft.com/office/drawing/2014/main" val="3614765248"/>
                    </a:ext>
                  </a:extLst>
                </a:gridCol>
                <a:gridCol w="965741">
                  <a:extLst>
                    <a:ext uri="{9D8B030D-6E8A-4147-A177-3AD203B41FA5}">
                      <a16:colId xmlns:a16="http://schemas.microsoft.com/office/drawing/2014/main" val="556008292"/>
                    </a:ext>
                  </a:extLst>
                </a:gridCol>
                <a:gridCol w="2282125">
                  <a:extLst>
                    <a:ext uri="{9D8B030D-6E8A-4147-A177-3AD203B41FA5}">
                      <a16:colId xmlns:a16="http://schemas.microsoft.com/office/drawing/2014/main" val="4133942569"/>
                    </a:ext>
                  </a:extLst>
                </a:gridCol>
              </a:tblGrid>
              <a:tr h="452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269864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97F7297-F4B9-4FAC-9D46-BEB8A082DB6F}"/>
              </a:ext>
            </a:extLst>
          </p:cNvPr>
          <p:cNvSpPr txBox="1"/>
          <p:nvPr/>
        </p:nvSpPr>
        <p:spPr>
          <a:xfrm>
            <a:off x="5485511" y="7996961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　　月　　日</a:t>
            </a:r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5F379F1-A33D-4928-8458-682AAEA7F329}"/>
              </a:ext>
            </a:extLst>
          </p:cNvPr>
          <p:cNvSpPr txBox="1"/>
          <p:nvPr/>
        </p:nvSpPr>
        <p:spPr>
          <a:xfrm>
            <a:off x="136262" y="7749776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ＦＡＸ：０１７９－３２－４２９４</a:t>
            </a:r>
            <a:endParaRPr kumimoji="1" lang="en-US" altLang="ja-JP" sz="1200" dirty="0"/>
          </a:p>
          <a:p>
            <a:r>
              <a:rPr kumimoji="1" lang="ja-JP" altLang="en-US" sz="1200" dirty="0"/>
              <a:t>役場商工振興課６次産業戦略推進Ｇ宛て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851A2C-1C81-4001-8AEA-93A9577EC4F1}"/>
              </a:ext>
            </a:extLst>
          </p:cNvPr>
          <p:cNvSpPr txBox="1"/>
          <p:nvPr/>
        </p:nvSpPr>
        <p:spPr>
          <a:xfrm>
            <a:off x="2775479" y="9600721"/>
            <a:ext cx="4400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主催：田子町　共催：田子町美人華プロジェクト委員会</a:t>
            </a:r>
            <a:endParaRPr kumimoji="1" lang="en-US" altLang="ja-JP" sz="12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93558B0-495B-446C-A0F8-10BCD5A2B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317" y="1644762"/>
            <a:ext cx="1828800" cy="1298095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2AF93D8-CA90-430F-9C4E-7DF737335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706" y="1528387"/>
            <a:ext cx="965794" cy="141447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4126417-4F70-489F-97E1-4EBA95AEF9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1284" y="2830659"/>
            <a:ext cx="784033" cy="1402179"/>
          </a:xfrm>
          <a:prstGeom prst="rect">
            <a:avLst/>
          </a:prstGeom>
        </p:spPr>
      </p:pic>
      <p:graphicFrame>
        <p:nvGraphicFramePr>
          <p:cNvPr id="2" name="表 6">
            <a:extLst>
              <a:ext uri="{FF2B5EF4-FFF2-40B4-BE49-F238E27FC236}">
                <a16:creationId xmlns:a16="http://schemas.microsoft.com/office/drawing/2014/main" id="{34434550-27A5-4CC3-8078-B537DFCEA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459787"/>
              </p:ext>
            </p:extLst>
          </p:nvPr>
        </p:nvGraphicFramePr>
        <p:xfrm>
          <a:off x="132085" y="2568873"/>
          <a:ext cx="6593829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965">
                  <a:extLst>
                    <a:ext uri="{9D8B030D-6E8A-4147-A177-3AD203B41FA5}">
                      <a16:colId xmlns:a16="http://schemas.microsoft.com/office/drawing/2014/main" val="276835838"/>
                    </a:ext>
                  </a:extLst>
                </a:gridCol>
                <a:gridCol w="1635833">
                  <a:extLst>
                    <a:ext uri="{9D8B030D-6E8A-4147-A177-3AD203B41FA5}">
                      <a16:colId xmlns:a16="http://schemas.microsoft.com/office/drawing/2014/main" val="1395186978"/>
                    </a:ext>
                  </a:extLst>
                </a:gridCol>
                <a:gridCol w="1955251">
                  <a:extLst>
                    <a:ext uri="{9D8B030D-6E8A-4147-A177-3AD203B41FA5}">
                      <a16:colId xmlns:a16="http://schemas.microsoft.com/office/drawing/2014/main" val="2841366514"/>
                    </a:ext>
                  </a:extLst>
                </a:gridCol>
                <a:gridCol w="548299">
                  <a:extLst>
                    <a:ext uri="{9D8B030D-6E8A-4147-A177-3AD203B41FA5}">
                      <a16:colId xmlns:a16="http://schemas.microsoft.com/office/drawing/2014/main" val="87720555"/>
                    </a:ext>
                  </a:extLst>
                </a:gridCol>
                <a:gridCol w="1087481">
                  <a:extLst>
                    <a:ext uri="{9D8B030D-6E8A-4147-A177-3AD203B41FA5}">
                      <a16:colId xmlns:a16="http://schemas.microsoft.com/office/drawing/2014/main" val="4049294429"/>
                    </a:ext>
                  </a:extLst>
                </a:gridCol>
              </a:tblGrid>
              <a:tr h="1891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日時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テーマ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講師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定員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開催場所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738245"/>
                  </a:ext>
                </a:extLst>
              </a:tr>
              <a:tr h="90639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１０月８日（水）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１３：３０～</a:t>
                      </a: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１５：３０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裏ごし機を使ったかぼちゃペースト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田子町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次産業相談員　山本　忠志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程度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上郷公民館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898333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11140FE-830A-4106-B19E-A0C6DCED5B53}"/>
              </a:ext>
            </a:extLst>
          </p:cNvPr>
          <p:cNvSpPr txBox="1"/>
          <p:nvPr/>
        </p:nvSpPr>
        <p:spPr>
          <a:xfrm>
            <a:off x="145458" y="3970162"/>
            <a:ext cx="6656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定員は先着順となります。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裏ごし機などの加工機器を使用します。講師が指導しますので、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初めての方でも安心してご参加ください。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対象は町民、町内の直売所会員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ja-JP" sz="1800" u="sng" kern="100" dirty="0">
                <a:effectLst/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農業者及び６次産業化商品を開発・販売している事業者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E1CC04-A6D8-4FDC-961C-0EFE0275C900}"/>
              </a:ext>
            </a:extLst>
          </p:cNvPr>
          <p:cNvSpPr txBox="1"/>
          <p:nvPr/>
        </p:nvSpPr>
        <p:spPr>
          <a:xfrm>
            <a:off x="119171" y="5435286"/>
            <a:ext cx="6487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その他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参加費は無料となります。エプロン、三角巾、筆記用具をご持参ください。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15">
            <a:extLst>
              <a:ext uri="{FF2B5EF4-FFF2-40B4-BE49-F238E27FC236}">
                <a16:creationId xmlns:a16="http://schemas.microsoft.com/office/drawing/2014/main" id="{5AB70AC9-DF31-45A4-8AE2-9797F9092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323773"/>
              </p:ext>
            </p:extLst>
          </p:nvPr>
        </p:nvGraphicFramePr>
        <p:xfrm>
          <a:off x="264872" y="8294195"/>
          <a:ext cx="6381644" cy="108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844">
                  <a:extLst>
                    <a:ext uri="{9D8B030D-6E8A-4147-A177-3AD203B41FA5}">
                      <a16:colId xmlns:a16="http://schemas.microsoft.com/office/drawing/2014/main" val="338336176"/>
                    </a:ext>
                  </a:extLst>
                </a:gridCol>
                <a:gridCol w="1939978">
                  <a:extLst>
                    <a:ext uri="{9D8B030D-6E8A-4147-A177-3AD203B41FA5}">
                      <a16:colId xmlns:a16="http://schemas.microsoft.com/office/drawing/2014/main" val="716241837"/>
                    </a:ext>
                  </a:extLst>
                </a:gridCol>
                <a:gridCol w="1095322">
                  <a:extLst>
                    <a:ext uri="{9D8B030D-6E8A-4147-A177-3AD203B41FA5}">
                      <a16:colId xmlns:a16="http://schemas.microsoft.com/office/drawing/2014/main" val="619258201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628526438"/>
                    </a:ext>
                  </a:extLst>
                </a:gridCol>
              </a:tblGrid>
              <a:tr h="511257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参加される方の氏名・連絡先（携帯）を記入して提出してください。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ja-JP" altLang="en-US" sz="3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922662"/>
                  </a:ext>
                </a:extLst>
              </a:tr>
              <a:tr h="574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78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50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889</TotalTime>
  <Words>331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P丸ゴシック体M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大村 晃弘</dc:creator>
  <cp:lastModifiedBy>小笠原 隼士</cp:lastModifiedBy>
  <cp:revision>73</cp:revision>
  <cp:lastPrinted>2025-09-11T05:45:07Z</cp:lastPrinted>
  <dcterms:created xsi:type="dcterms:W3CDTF">2023-03-31T04:14:39Z</dcterms:created>
  <dcterms:modified xsi:type="dcterms:W3CDTF">2025-09-11T05:53:18Z</dcterms:modified>
</cp:coreProperties>
</file>