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23" autoAdjust="0"/>
    <p:restoredTop sz="94660"/>
  </p:normalViewPr>
  <p:slideViewPr>
    <p:cSldViewPr snapToGrid="0">
      <p:cViewPr>
        <p:scale>
          <a:sx n="124" d="100"/>
          <a:sy n="124" d="100"/>
        </p:scale>
        <p:origin x="114" y="-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504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192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55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314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020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827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8367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691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674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420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EB05-6CA0-4E99-AB22-14BC916BDB6A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2177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9EB05-6CA0-4E99-AB22-14BC916BDB6A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ED692-43A2-421D-9584-D326302407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861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FE4637A-39C8-4B13-B70B-9FF39C60642F}"/>
              </a:ext>
            </a:extLst>
          </p:cNvPr>
          <p:cNvSpPr txBox="1"/>
          <p:nvPr/>
        </p:nvSpPr>
        <p:spPr>
          <a:xfrm>
            <a:off x="158858" y="123385"/>
            <a:ext cx="6292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kern="1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田子町の食材を活かして楽しくお土産作り！！</a:t>
            </a:r>
            <a:endParaRPr lang="ja-JP" altLang="ja-JP" sz="1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36526AD-3326-48C6-8C0D-B44CC10199B9}"/>
              </a:ext>
            </a:extLst>
          </p:cNvPr>
          <p:cNvSpPr txBox="1"/>
          <p:nvPr/>
        </p:nvSpPr>
        <p:spPr>
          <a:xfrm>
            <a:off x="44558" y="564666"/>
            <a:ext cx="685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ja-JP" sz="5400" b="1" kern="1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お土産作り勉強会</a:t>
            </a:r>
            <a:endParaRPr lang="ja-JP" altLang="ja-JP" sz="54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5C1C183-49E7-42BE-8182-40B8AB1AEBCC}"/>
              </a:ext>
            </a:extLst>
          </p:cNvPr>
          <p:cNvSpPr txBox="1"/>
          <p:nvPr/>
        </p:nvSpPr>
        <p:spPr>
          <a:xfrm>
            <a:off x="-11972" y="1559415"/>
            <a:ext cx="68454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kern="1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Times New Roman" panose="02020603050405020304" pitchFamily="18" charset="0"/>
              </a:rPr>
              <a:t>田子町には、串もちや豆しとぎ、なべこ団子など多数の郷土料理があります。しかし、普段は口にしているものの、それらを活用したお土産商品はまだまだ少ない状況です。本勉強会では、郷土料理を活かしたお土産作りに向けて、下記テーマの製造技術を学び、田子町の食材を楽しめる商品づくりを行いますので、ぜひご参加下さい</a:t>
            </a:r>
            <a:endParaRPr lang="en-US" altLang="ja-JP" sz="1400" kern="100" dirty="0">
              <a:latin typeface="AR P丸ゴシック体M" panose="020F0600000000000000" pitchFamily="50" charset="-128"/>
              <a:ea typeface="AR P丸ゴシック体M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B4221B6-0A35-4B94-9EA0-E5055122065D}"/>
              </a:ext>
            </a:extLst>
          </p:cNvPr>
          <p:cNvSpPr/>
          <p:nvPr/>
        </p:nvSpPr>
        <p:spPr>
          <a:xfrm>
            <a:off x="5707065" y="0"/>
            <a:ext cx="1154624" cy="4743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実習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776F72A-C311-41C9-A470-B79C38525966}"/>
              </a:ext>
            </a:extLst>
          </p:cNvPr>
          <p:cNvSpPr txBox="1"/>
          <p:nvPr/>
        </p:nvSpPr>
        <p:spPr>
          <a:xfrm>
            <a:off x="7064534" y="3313848"/>
            <a:ext cx="6664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日　時　</a:t>
            </a:r>
            <a:r>
              <a:rPr kumimoji="1" lang="ja-JP" altLang="en-US" sz="24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５月２６日（金） １３：３０～１６：００</a:t>
            </a:r>
            <a:endParaRPr kumimoji="1" lang="ja-JP" altLang="en-US" sz="2000" b="1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05290CE-6AB3-47A3-9D7C-E8C5AA329EB7}"/>
              </a:ext>
            </a:extLst>
          </p:cNvPr>
          <p:cNvSpPr txBox="1"/>
          <p:nvPr/>
        </p:nvSpPr>
        <p:spPr>
          <a:xfrm>
            <a:off x="7064534" y="3985766"/>
            <a:ext cx="665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会　場　田子町中央公民館調理室　　　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407C506-6764-4AC0-BF2C-C1E8031BB6B5}"/>
              </a:ext>
            </a:extLst>
          </p:cNvPr>
          <p:cNvSpPr txBox="1"/>
          <p:nvPr/>
        </p:nvSpPr>
        <p:spPr>
          <a:xfrm>
            <a:off x="7072606" y="4827587"/>
            <a:ext cx="665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内　容　漬物製造許可について</a:t>
            </a:r>
            <a:endParaRPr kumimoji="1" lang="en-US" altLang="ja-JP" sz="2000" b="1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20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　　　山菜の長期保存について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9CFF9DF-CAE4-4A6C-8B63-10A8584EC007}"/>
              </a:ext>
            </a:extLst>
          </p:cNvPr>
          <p:cNvSpPr txBox="1"/>
          <p:nvPr/>
        </p:nvSpPr>
        <p:spPr>
          <a:xfrm>
            <a:off x="8787106" y="6304904"/>
            <a:ext cx="665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講　師　田子町６次産業相談員　山本　忠志　</a:t>
            </a:r>
            <a:r>
              <a:rPr kumimoji="1" lang="ja-JP" altLang="en-US" sz="16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氏</a:t>
            </a:r>
            <a:endParaRPr kumimoji="1" lang="en-US" altLang="ja-JP" sz="2000" b="1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8B0B385-2E3C-4772-8A40-B6488EA3068B}"/>
              </a:ext>
            </a:extLst>
          </p:cNvPr>
          <p:cNvSpPr txBox="1"/>
          <p:nvPr/>
        </p:nvSpPr>
        <p:spPr>
          <a:xfrm>
            <a:off x="105848" y="6240491"/>
            <a:ext cx="64876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申込み方法</a:t>
            </a:r>
            <a:r>
              <a:rPr kumimoji="1" lang="en-US" altLang="ja-JP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</a:p>
          <a:p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下記申込書を、２月９日（月）までに役場商工振興課</a:t>
            </a:r>
            <a:r>
              <a:rPr kumimoji="1" lang="en-US" altLang="ja-JP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6</a:t>
            </a:r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次産業戦略推進</a:t>
            </a:r>
            <a:endParaRPr kumimoji="1" lang="en-US" altLang="ja-JP" sz="16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グループまで提出してください。　　問い合わせ先　０１７９－２３</a:t>
            </a:r>
            <a:r>
              <a:rPr kumimoji="1" lang="en-US" altLang="ja-JP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-</a:t>
            </a:r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０１５３</a:t>
            </a:r>
            <a:endParaRPr kumimoji="1" lang="en-US" altLang="ja-JP" sz="16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2402E101-F792-4B92-88CD-77469ADD50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7211" y="3303531"/>
            <a:ext cx="1650569" cy="1364470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DB9AFD7-F6AE-40C6-BABC-B67FB84B4C6A}"/>
              </a:ext>
            </a:extLst>
          </p:cNvPr>
          <p:cNvSpPr txBox="1"/>
          <p:nvPr/>
        </p:nvSpPr>
        <p:spPr>
          <a:xfrm>
            <a:off x="207457" y="7360856"/>
            <a:ext cx="6801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ー ー ー お土産作り勉強会（酒まんじゅう）の申請書 ー ー ー</a:t>
            </a:r>
          </a:p>
        </p:txBody>
      </p:sp>
      <p:graphicFrame>
        <p:nvGraphicFramePr>
          <p:cNvPr id="21" name="表 21">
            <a:extLst>
              <a:ext uri="{FF2B5EF4-FFF2-40B4-BE49-F238E27FC236}">
                <a16:creationId xmlns:a16="http://schemas.microsoft.com/office/drawing/2014/main" id="{B101F629-0109-4935-8ED4-4E777BC0D5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383592"/>
              </p:ext>
            </p:extLst>
          </p:nvPr>
        </p:nvGraphicFramePr>
        <p:xfrm>
          <a:off x="7585234" y="8712223"/>
          <a:ext cx="6495731" cy="452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474">
                  <a:extLst>
                    <a:ext uri="{9D8B030D-6E8A-4147-A177-3AD203B41FA5}">
                      <a16:colId xmlns:a16="http://schemas.microsoft.com/office/drawing/2014/main" val="177864515"/>
                    </a:ext>
                  </a:extLst>
                </a:gridCol>
                <a:gridCol w="2397391">
                  <a:extLst>
                    <a:ext uri="{9D8B030D-6E8A-4147-A177-3AD203B41FA5}">
                      <a16:colId xmlns:a16="http://schemas.microsoft.com/office/drawing/2014/main" val="3614765248"/>
                    </a:ext>
                  </a:extLst>
                </a:gridCol>
                <a:gridCol w="965741">
                  <a:extLst>
                    <a:ext uri="{9D8B030D-6E8A-4147-A177-3AD203B41FA5}">
                      <a16:colId xmlns:a16="http://schemas.microsoft.com/office/drawing/2014/main" val="556008292"/>
                    </a:ext>
                  </a:extLst>
                </a:gridCol>
                <a:gridCol w="2282125">
                  <a:extLst>
                    <a:ext uri="{9D8B030D-6E8A-4147-A177-3AD203B41FA5}">
                      <a16:colId xmlns:a16="http://schemas.microsoft.com/office/drawing/2014/main" val="4133942569"/>
                    </a:ext>
                  </a:extLst>
                </a:gridCol>
              </a:tblGrid>
              <a:tr h="4524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電話番号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9269864"/>
                  </a:ext>
                </a:extLst>
              </a:tr>
            </a:tbl>
          </a:graphicData>
        </a:graphic>
      </p:graphicFrame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97F7297-F4B9-4FAC-9D46-BEB8A082DB6F}"/>
              </a:ext>
            </a:extLst>
          </p:cNvPr>
          <p:cNvSpPr txBox="1"/>
          <p:nvPr/>
        </p:nvSpPr>
        <p:spPr>
          <a:xfrm>
            <a:off x="5485511" y="7996961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　　月　　日</a:t>
            </a:r>
            <a:endParaRPr kumimoji="1" lang="ja-JP" altLang="en-US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5F379F1-A33D-4928-8458-682AAEA7F329}"/>
              </a:ext>
            </a:extLst>
          </p:cNvPr>
          <p:cNvSpPr txBox="1"/>
          <p:nvPr/>
        </p:nvSpPr>
        <p:spPr>
          <a:xfrm>
            <a:off x="136262" y="7749776"/>
            <a:ext cx="2954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ＦＡＸ：０１７９－３２－４２９４</a:t>
            </a:r>
            <a:endParaRPr kumimoji="1" lang="en-US" altLang="ja-JP" sz="1200" dirty="0"/>
          </a:p>
          <a:p>
            <a:r>
              <a:rPr kumimoji="1" lang="ja-JP" altLang="en-US" sz="1200" dirty="0"/>
              <a:t>役場商工振興課６次産業戦略推進Ｇ宛て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8851A2C-1C81-4001-8AEA-93A9577EC4F1}"/>
              </a:ext>
            </a:extLst>
          </p:cNvPr>
          <p:cNvSpPr txBox="1"/>
          <p:nvPr/>
        </p:nvSpPr>
        <p:spPr>
          <a:xfrm>
            <a:off x="2775479" y="9600721"/>
            <a:ext cx="44002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主催：田子町　共催：田子町美人華プロジェクト委員会</a:t>
            </a:r>
            <a:endParaRPr kumimoji="1" lang="en-US" altLang="ja-JP" sz="1200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093558B0-495B-446C-A0F8-10BCD5A2B3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1317" y="1644762"/>
            <a:ext cx="1828800" cy="1298095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72AF93D8-CA90-430F-9C4E-7DF7373357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3706" y="1528387"/>
            <a:ext cx="965794" cy="1414470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04126417-4F70-489F-97E1-4EBA95AEF9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1284" y="2830659"/>
            <a:ext cx="784033" cy="1402179"/>
          </a:xfrm>
          <a:prstGeom prst="rect">
            <a:avLst/>
          </a:prstGeom>
        </p:spPr>
      </p:pic>
      <p:graphicFrame>
        <p:nvGraphicFramePr>
          <p:cNvPr id="2" name="表 6">
            <a:extLst>
              <a:ext uri="{FF2B5EF4-FFF2-40B4-BE49-F238E27FC236}">
                <a16:creationId xmlns:a16="http://schemas.microsoft.com/office/drawing/2014/main" id="{34434550-27A5-4CC3-8078-B537DFCEAF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142964"/>
              </p:ext>
            </p:extLst>
          </p:nvPr>
        </p:nvGraphicFramePr>
        <p:xfrm>
          <a:off x="136262" y="2607636"/>
          <a:ext cx="6573162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8336">
                  <a:extLst>
                    <a:ext uri="{9D8B030D-6E8A-4147-A177-3AD203B41FA5}">
                      <a16:colId xmlns:a16="http://schemas.microsoft.com/office/drawing/2014/main" val="276835838"/>
                    </a:ext>
                  </a:extLst>
                </a:gridCol>
                <a:gridCol w="1990165">
                  <a:extLst>
                    <a:ext uri="{9D8B030D-6E8A-4147-A177-3AD203B41FA5}">
                      <a16:colId xmlns:a16="http://schemas.microsoft.com/office/drawing/2014/main" val="1395186978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2841366514"/>
                    </a:ext>
                  </a:extLst>
                </a:gridCol>
                <a:gridCol w="753674">
                  <a:extLst>
                    <a:ext uri="{9D8B030D-6E8A-4147-A177-3AD203B41FA5}">
                      <a16:colId xmlns:a16="http://schemas.microsoft.com/office/drawing/2014/main" val="87720555"/>
                    </a:ext>
                  </a:extLst>
                </a:gridCol>
                <a:gridCol w="1084073">
                  <a:extLst>
                    <a:ext uri="{9D8B030D-6E8A-4147-A177-3AD203B41FA5}">
                      <a16:colId xmlns:a16="http://schemas.microsoft.com/office/drawing/2014/main" val="4049294429"/>
                    </a:ext>
                  </a:extLst>
                </a:gridCol>
              </a:tblGrid>
              <a:tr h="1891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日時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テーマ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講師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定員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開催場所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0738245"/>
                  </a:ext>
                </a:extLst>
              </a:tr>
              <a:tr h="90639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２月１１日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（水・祝日）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１３：３０～</a:t>
                      </a:r>
                    </a:p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１６：００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～かんたん～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酒まんじゅうの作り方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梅内　勝子　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名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程度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中央公民館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898333"/>
                  </a:ext>
                </a:extLst>
              </a:tr>
            </a:tbl>
          </a:graphicData>
        </a:graphic>
      </p:graphicFrame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11140FE-830A-4106-B19E-A0C6DCED5B53}"/>
              </a:ext>
            </a:extLst>
          </p:cNvPr>
          <p:cNvSpPr txBox="1"/>
          <p:nvPr/>
        </p:nvSpPr>
        <p:spPr>
          <a:xfrm>
            <a:off x="145458" y="3970162"/>
            <a:ext cx="6656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※</a:t>
            </a:r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定員は先着順となります。</a:t>
            </a:r>
            <a:endParaRPr kumimoji="1" lang="en-US" altLang="ja-JP" sz="16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en-US" altLang="ja-JP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※</a:t>
            </a:r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加工機器を使用します。講師が指導しますので、</a:t>
            </a:r>
            <a:endParaRPr kumimoji="1" lang="en-US" altLang="ja-JP" sz="16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初めての方でも安心してご参加ください。</a:t>
            </a:r>
            <a:endParaRPr kumimoji="1" lang="en-US" altLang="ja-JP" sz="16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en-US" altLang="ja-JP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※</a:t>
            </a:r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対象は町民、町内の直売所会員</a:t>
            </a:r>
            <a:endParaRPr kumimoji="1" lang="en-US" altLang="ja-JP" sz="16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lang="ja-JP" altLang="ja-JP" sz="1800" u="sng" kern="100" dirty="0">
                <a:effectLst/>
                <a:latin typeface="AR P丸ゴシック体M" panose="020F0600000000000000" pitchFamily="50" charset="-128"/>
                <a:ea typeface="AR P丸ゴシック体M" panose="020F0600000000000000" pitchFamily="50" charset="-128"/>
                <a:cs typeface="Times New Roman" panose="02020603050405020304" pitchFamily="18" charset="0"/>
              </a:rPr>
              <a:t>農業者及び６次産業化商品を開発・販売している事業者</a:t>
            </a:r>
            <a:endParaRPr lang="en-US" altLang="ja-JP" sz="1800" u="sng" kern="100" dirty="0">
              <a:effectLst/>
              <a:latin typeface="AR P丸ゴシック体M" panose="020F0600000000000000" pitchFamily="50" charset="-128"/>
              <a:ea typeface="AR P丸ゴシック体M" panose="020F0600000000000000" pitchFamily="50" charset="-128"/>
              <a:cs typeface="Times New Roman" panose="02020603050405020304" pitchFamily="18" charset="0"/>
            </a:endParaRPr>
          </a:p>
          <a:p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丸ゴシック体M" panose="020F0600000000000000" pitchFamily="50" charset="-128"/>
                <a:ea typeface="AR P丸ゴシック体M" panose="020F0600000000000000" pitchFamily="50" charset="-128"/>
                <a:cs typeface="+mn-cs"/>
              </a:rPr>
              <a:t>※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丸ゴシック体M" panose="020F0600000000000000" pitchFamily="50" charset="-128"/>
                <a:ea typeface="AR P丸ゴシック体M" panose="020F0600000000000000" pitchFamily="50" charset="-128"/>
                <a:cs typeface="+mn-cs"/>
              </a:rPr>
              <a:t>小学生以下の方は保護者とともにご参加ください。</a:t>
            </a:r>
            <a:endParaRPr lang="ja-JP" altLang="ja-JP" sz="1800" u="sng" kern="100" dirty="0">
              <a:effectLst/>
              <a:latin typeface="AR P丸ゴシック体M" panose="020F0600000000000000" pitchFamily="50" charset="-128"/>
              <a:ea typeface="AR P丸ゴシック体M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5E1CC04-A6D8-4FDC-961C-0EFE0275C900}"/>
              </a:ext>
            </a:extLst>
          </p:cNvPr>
          <p:cNvSpPr txBox="1"/>
          <p:nvPr/>
        </p:nvSpPr>
        <p:spPr>
          <a:xfrm>
            <a:off x="136262" y="5572962"/>
            <a:ext cx="64876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その他</a:t>
            </a:r>
            <a:r>
              <a:rPr kumimoji="1" lang="en-US" altLang="ja-JP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</a:p>
          <a:p>
            <a:r>
              <a:rPr kumimoji="1" lang="ja-JP" altLang="en-US" sz="1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参加費は無料となります。エプロン、三角巾、筆記用具をご持参ください。</a:t>
            </a:r>
            <a:endParaRPr kumimoji="1" lang="en-US" altLang="ja-JP" sz="16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10" name="表 15">
            <a:extLst>
              <a:ext uri="{FF2B5EF4-FFF2-40B4-BE49-F238E27FC236}">
                <a16:creationId xmlns:a16="http://schemas.microsoft.com/office/drawing/2014/main" id="{5AB70AC9-DF31-45A4-8AE2-9797F9092C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323773"/>
              </p:ext>
            </p:extLst>
          </p:nvPr>
        </p:nvGraphicFramePr>
        <p:xfrm>
          <a:off x="264872" y="8294195"/>
          <a:ext cx="6381644" cy="108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0844">
                  <a:extLst>
                    <a:ext uri="{9D8B030D-6E8A-4147-A177-3AD203B41FA5}">
                      <a16:colId xmlns:a16="http://schemas.microsoft.com/office/drawing/2014/main" val="338336176"/>
                    </a:ext>
                  </a:extLst>
                </a:gridCol>
                <a:gridCol w="1939978">
                  <a:extLst>
                    <a:ext uri="{9D8B030D-6E8A-4147-A177-3AD203B41FA5}">
                      <a16:colId xmlns:a16="http://schemas.microsoft.com/office/drawing/2014/main" val="716241837"/>
                    </a:ext>
                  </a:extLst>
                </a:gridCol>
                <a:gridCol w="1095322">
                  <a:extLst>
                    <a:ext uri="{9D8B030D-6E8A-4147-A177-3AD203B41FA5}">
                      <a16:colId xmlns:a16="http://schemas.microsoft.com/office/drawing/2014/main" val="619258201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1628526438"/>
                    </a:ext>
                  </a:extLst>
                </a:gridCol>
              </a:tblGrid>
              <a:tr h="511257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参加される方の氏名・連絡先（携帯）を記入して提出してください。</a:t>
                      </a:r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kumimoji="1" lang="ja-JP" altLang="en-US" sz="3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7922662"/>
                  </a:ext>
                </a:extLst>
              </a:tr>
              <a:tr h="5748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電話番号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678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503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1267</TotalTime>
  <Words>337</Words>
  <Application>Microsoft Office PowerPoint</Application>
  <PresentationFormat>A4 210 x 297 mm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 P丸ゴシック体M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大村 晃弘</dc:creator>
  <cp:lastModifiedBy>小笠原 隼士</cp:lastModifiedBy>
  <cp:revision>82</cp:revision>
  <cp:lastPrinted>2026-01-07T05:21:15Z</cp:lastPrinted>
  <dcterms:created xsi:type="dcterms:W3CDTF">2023-03-31T04:14:39Z</dcterms:created>
  <dcterms:modified xsi:type="dcterms:W3CDTF">2026-01-07T05:33:53Z</dcterms:modified>
</cp:coreProperties>
</file>